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750" b="0" i="0">
                <a:solidFill>
                  <a:srgbClr val="42531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50" b="0" i="0">
                <a:solidFill>
                  <a:srgbClr val="42531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50" b="0" i="0">
                <a:solidFill>
                  <a:srgbClr val="42531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50" b="0" i="0">
                <a:solidFill>
                  <a:srgbClr val="42531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509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600449"/>
            <a:ext cx="16744765" cy="668655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2687" y="2840735"/>
            <a:ext cx="13572743" cy="277977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6744948" y="0"/>
            <a:ext cx="1543050" cy="10287000"/>
          </a:xfrm>
          <a:custGeom>
            <a:avLst/>
            <a:gdLst/>
            <a:ahLst/>
            <a:cxnLst/>
            <a:rect l="l" t="t" r="r" b="b"/>
            <a:pathLst>
              <a:path w="1543050" h="10287000">
                <a:moveTo>
                  <a:pt x="154304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543049" y="0"/>
                </a:lnTo>
                <a:lnTo>
                  <a:pt x="1543049" y="10286999"/>
                </a:lnTo>
                <a:close/>
              </a:path>
            </a:pathLst>
          </a:custGeom>
          <a:solidFill>
            <a:srgbClr val="252E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722370" cy="10287000"/>
          </a:xfrm>
          <a:custGeom>
            <a:avLst/>
            <a:gdLst/>
            <a:ahLst/>
            <a:cxnLst/>
            <a:rect l="l" t="t" r="r" b="b"/>
            <a:pathLst>
              <a:path w="3722370" h="10287000">
                <a:moveTo>
                  <a:pt x="3722315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722315" y="0"/>
                </a:lnTo>
                <a:lnTo>
                  <a:pt x="3722315" y="10286999"/>
                </a:lnTo>
                <a:close/>
              </a:path>
            </a:pathLst>
          </a:custGeom>
          <a:solidFill>
            <a:srgbClr val="252E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77250" y="49411"/>
            <a:ext cx="5089525" cy="2628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750" b="0" i="0">
                <a:solidFill>
                  <a:srgbClr val="42531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34273" y="3535257"/>
            <a:ext cx="7543165" cy="430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4648" y="5172171"/>
            <a:ext cx="9566910" cy="94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95"/>
              </a:spcBef>
            </a:pPr>
            <a:r>
              <a:rPr sz="2650" spc="220" dirty="0">
                <a:solidFill>
                  <a:srgbClr val="FFFFFF"/>
                </a:solidFill>
                <a:latin typeface="Lucida Sans Unicode"/>
                <a:cs typeface="Lucida Sans Unicode"/>
              </a:rPr>
              <a:t>Conheça</a:t>
            </a:r>
            <a:r>
              <a:rPr sz="265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650" spc="210" dirty="0">
                <a:solidFill>
                  <a:srgbClr val="FFFFFF"/>
                </a:solidFill>
                <a:latin typeface="Lucida Sans Unicode"/>
                <a:cs typeface="Lucida Sans Unicode"/>
              </a:rPr>
              <a:t>as</a:t>
            </a:r>
            <a:r>
              <a:rPr sz="265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65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principais</a:t>
            </a:r>
            <a:r>
              <a:rPr sz="265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650" spc="165" dirty="0">
                <a:solidFill>
                  <a:srgbClr val="FFFFFF"/>
                </a:solidFill>
                <a:latin typeface="Lucida Sans Unicode"/>
                <a:cs typeface="Lucida Sans Unicode"/>
              </a:rPr>
              <a:t>características</a:t>
            </a:r>
            <a:r>
              <a:rPr sz="265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65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desses</a:t>
            </a:r>
            <a:r>
              <a:rPr sz="265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650" spc="165" dirty="0">
                <a:solidFill>
                  <a:srgbClr val="FFFFFF"/>
                </a:solidFill>
                <a:latin typeface="Lucida Sans Unicode"/>
                <a:cs typeface="Lucida Sans Unicode"/>
              </a:rPr>
              <a:t>biomas </a:t>
            </a:r>
            <a:r>
              <a:rPr sz="2650" spc="16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265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650" spc="160" dirty="0">
                <a:solidFill>
                  <a:srgbClr val="FFFFFF"/>
                </a:solidFill>
                <a:latin typeface="Lucida Sans Unicode"/>
                <a:cs typeface="Lucida Sans Unicode"/>
              </a:rPr>
              <a:t>suas</a:t>
            </a:r>
            <a:r>
              <a:rPr sz="265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650" spc="100" dirty="0">
                <a:solidFill>
                  <a:srgbClr val="FFFFFF"/>
                </a:solidFill>
                <a:latin typeface="Lucida Sans Unicode"/>
                <a:cs typeface="Lucida Sans Unicode"/>
              </a:rPr>
              <a:t>biodiversidades.</a:t>
            </a:r>
            <a:endParaRPr sz="265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1813" y="5360363"/>
            <a:ext cx="181931" cy="1819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577195" cy="10287000"/>
            <a:chOff x="0" y="0"/>
            <a:chExt cx="1057719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6149" y="1268079"/>
              <a:ext cx="4433506" cy="420879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26161" y="1268078"/>
              <a:ext cx="4429125" cy="4208780"/>
            </a:xfrm>
            <a:custGeom>
              <a:avLst/>
              <a:gdLst/>
              <a:ahLst/>
              <a:cxnLst/>
              <a:rect l="l" t="t" r="r" b="b"/>
              <a:pathLst>
                <a:path w="4429125" h="4208780">
                  <a:moveTo>
                    <a:pt x="4429113" y="4208710"/>
                  </a:moveTo>
                  <a:lnTo>
                    <a:pt x="0" y="4208710"/>
                  </a:lnTo>
                  <a:lnTo>
                    <a:pt x="0" y="0"/>
                  </a:lnTo>
                  <a:lnTo>
                    <a:pt x="4429113" y="0"/>
                  </a:lnTo>
                </a:path>
              </a:pathLst>
            </a:custGeom>
            <a:ln w="2095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6149" y="5476875"/>
              <a:ext cx="4433506" cy="420879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26161" y="5476874"/>
              <a:ext cx="4429125" cy="4208780"/>
            </a:xfrm>
            <a:custGeom>
              <a:avLst/>
              <a:gdLst/>
              <a:ahLst/>
              <a:cxnLst/>
              <a:rect l="l" t="t" r="r" b="b"/>
              <a:pathLst>
                <a:path w="4429125" h="4208780">
                  <a:moveTo>
                    <a:pt x="4429113" y="4208710"/>
                  </a:moveTo>
                  <a:lnTo>
                    <a:pt x="0" y="4208710"/>
                  </a:lnTo>
                  <a:lnTo>
                    <a:pt x="0" y="0"/>
                  </a:lnTo>
                  <a:lnTo>
                    <a:pt x="4429113" y="0"/>
                  </a:lnTo>
                </a:path>
              </a:pathLst>
            </a:custGeom>
            <a:ln w="2095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2757" y="1268079"/>
              <a:ext cx="4433506" cy="420879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42769" y="1268078"/>
              <a:ext cx="4429125" cy="4208780"/>
            </a:xfrm>
            <a:custGeom>
              <a:avLst/>
              <a:gdLst/>
              <a:ahLst/>
              <a:cxnLst/>
              <a:rect l="l" t="t" r="r" b="b"/>
              <a:pathLst>
                <a:path w="4429125" h="4208780">
                  <a:moveTo>
                    <a:pt x="4429113" y="4208710"/>
                  </a:moveTo>
                  <a:lnTo>
                    <a:pt x="0" y="4208710"/>
                  </a:lnTo>
                  <a:lnTo>
                    <a:pt x="0" y="0"/>
                  </a:lnTo>
                  <a:lnTo>
                    <a:pt x="4429113" y="0"/>
                  </a:lnTo>
                </a:path>
              </a:pathLst>
            </a:custGeom>
            <a:ln w="2095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2757" y="5476875"/>
              <a:ext cx="4433506" cy="420879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042769" y="5476874"/>
              <a:ext cx="4429125" cy="4208780"/>
            </a:xfrm>
            <a:custGeom>
              <a:avLst/>
              <a:gdLst/>
              <a:ahLst/>
              <a:cxnLst/>
              <a:rect l="l" t="t" r="r" b="b"/>
              <a:pathLst>
                <a:path w="4429125" h="4208780">
                  <a:moveTo>
                    <a:pt x="4429113" y="4208710"/>
                  </a:moveTo>
                  <a:lnTo>
                    <a:pt x="0" y="4208710"/>
                  </a:lnTo>
                  <a:lnTo>
                    <a:pt x="0" y="0"/>
                  </a:lnTo>
                  <a:lnTo>
                    <a:pt x="4429113" y="0"/>
                  </a:lnTo>
                </a:path>
              </a:pathLst>
            </a:custGeom>
            <a:ln w="2095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606593" y="3535257"/>
            <a:ext cx="7639050" cy="413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680085" indent="67310" algn="just">
              <a:lnSpc>
                <a:spcPct val="125000"/>
              </a:lnSpc>
              <a:spcBef>
                <a:spcPts val="100"/>
              </a:spcBef>
            </a:pPr>
            <a:r>
              <a:rPr sz="2000" spc="55" dirty="0">
                <a:latin typeface="Lucida Sans Unicode"/>
                <a:cs typeface="Lucida Sans Unicode"/>
              </a:rPr>
              <a:t>Taiga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ou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Floresta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Boreal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80" dirty="0">
                <a:latin typeface="Lucida Sans Unicode"/>
                <a:cs typeface="Lucida Sans Unicode"/>
              </a:rPr>
              <a:t>está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50" dirty="0">
                <a:latin typeface="Lucida Sans Unicode"/>
                <a:cs typeface="Lucida Sans Unicode"/>
              </a:rPr>
              <a:t>localizada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no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hemisfério </a:t>
            </a:r>
            <a:r>
              <a:rPr sz="2000" spc="-25" dirty="0">
                <a:latin typeface="Lucida Sans Unicode"/>
                <a:cs typeface="Lucida Sans Unicode"/>
              </a:rPr>
              <a:t>norte,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spc="85" dirty="0">
                <a:latin typeface="Lucida Sans Unicode"/>
                <a:cs typeface="Lucida Sans Unicode"/>
              </a:rPr>
              <a:t>abrangendo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55" dirty="0">
                <a:latin typeface="Lucida Sans Unicode"/>
                <a:cs typeface="Lucida Sans Unicode"/>
              </a:rPr>
              <a:t>partes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65" dirty="0">
                <a:latin typeface="Lucida Sans Unicode"/>
                <a:cs typeface="Lucida Sans Unicode"/>
              </a:rPr>
              <a:t>do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100" dirty="0">
                <a:latin typeface="Lucida Sans Unicode"/>
                <a:cs typeface="Lucida Sans Unicode"/>
              </a:rPr>
              <a:t>Canada,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Alaska,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Rússia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70" dirty="0">
                <a:latin typeface="Lucida Sans Unicode"/>
                <a:cs typeface="Lucida Sans Unicode"/>
              </a:rPr>
              <a:t>e </a:t>
            </a:r>
            <a:r>
              <a:rPr sz="2000" spc="35" dirty="0">
                <a:latin typeface="Lucida Sans Unicode"/>
                <a:cs typeface="Lucida Sans Unicode"/>
              </a:rPr>
              <a:t>Escandinávia.</a:t>
            </a:r>
            <a:endParaRPr sz="2000">
              <a:latin typeface="Lucida Sans Unicode"/>
              <a:cs typeface="Lucida Sans Unicode"/>
            </a:endParaRPr>
          </a:p>
          <a:p>
            <a:pPr marL="95250" marR="5080">
              <a:lnSpc>
                <a:spcPct val="125000"/>
              </a:lnSpc>
              <a:spcBef>
                <a:spcPts val="2625"/>
              </a:spcBef>
            </a:pPr>
            <a:r>
              <a:rPr sz="2000" dirty="0">
                <a:latin typeface="Lucida Sans Unicode"/>
                <a:cs typeface="Lucida Sans Unicode"/>
              </a:rPr>
              <a:t>Animais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como,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45" dirty="0">
                <a:latin typeface="Lucida Sans Unicode"/>
                <a:cs typeface="Lucida Sans Unicode"/>
              </a:rPr>
              <a:t>Lobos,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Alces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120" dirty="0">
                <a:latin typeface="Lucida Sans Unicode"/>
                <a:cs typeface="Lucida Sans Unicode"/>
              </a:rPr>
              <a:t>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Ursos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55" dirty="0">
                <a:latin typeface="Lucida Sans Unicode"/>
                <a:cs typeface="Lucida Sans Unicode"/>
              </a:rPr>
              <a:t>Pardos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75" dirty="0">
                <a:latin typeface="Lucida Sans Unicode"/>
                <a:cs typeface="Lucida Sans Unicode"/>
              </a:rPr>
              <a:t>estão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presentes </a:t>
            </a:r>
            <a:r>
              <a:rPr sz="2000" spc="150" dirty="0">
                <a:latin typeface="Lucida Sans Unicode"/>
                <a:cs typeface="Lucida Sans Unicode"/>
              </a:rPr>
              <a:t>em</a:t>
            </a:r>
            <a:r>
              <a:rPr sz="2000" spc="-95" dirty="0">
                <a:latin typeface="Lucida Sans Unicode"/>
                <a:cs typeface="Lucida Sans Unicode"/>
              </a:rPr>
              <a:t> </a:t>
            </a:r>
            <a:r>
              <a:rPr sz="2000" spc="90" dirty="0">
                <a:latin typeface="Lucida Sans Unicode"/>
                <a:cs typeface="Lucida Sans Unicode"/>
              </a:rPr>
              <a:t>sua</a:t>
            </a:r>
            <a:r>
              <a:rPr sz="2000" spc="-9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fauna.</a:t>
            </a:r>
            <a:endParaRPr sz="2000">
              <a:latin typeface="Lucida Sans Unicode"/>
              <a:cs typeface="Lucida Sans Unicode"/>
            </a:endParaRPr>
          </a:p>
          <a:p>
            <a:pPr marL="12700" marR="280035">
              <a:lnSpc>
                <a:spcPct val="125899"/>
              </a:lnSpc>
              <a:spcBef>
                <a:spcPts val="2615"/>
              </a:spcBef>
            </a:pPr>
            <a:r>
              <a:rPr sz="2000" spc="125" dirty="0">
                <a:latin typeface="Lucida Sans Unicode"/>
                <a:cs typeface="Lucida Sans Unicode"/>
              </a:rPr>
              <a:t>Sua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spc="80" dirty="0">
                <a:latin typeface="Lucida Sans Unicode"/>
                <a:cs typeface="Lucida Sans Unicode"/>
              </a:rPr>
              <a:t>temperatura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85" dirty="0">
                <a:latin typeface="Lucida Sans Unicode"/>
                <a:cs typeface="Lucida Sans Unicode"/>
              </a:rPr>
              <a:t>pode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ser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105" dirty="0">
                <a:latin typeface="Lucida Sans Unicode"/>
                <a:cs typeface="Lucida Sans Unicode"/>
              </a:rPr>
              <a:t>de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-70" dirty="0">
                <a:latin typeface="Lucida Sans Unicode"/>
                <a:cs typeface="Lucida Sans Unicode"/>
              </a:rPr>
              <a:t>-</a:t>
            </a:r>
            <a:r>
              <a:rPr sz="2000" dirty="0">
                <a:latin typeface="Lucida Sans Unicode"/>
                <a:cs typeface="Lucida Sans Unicode"/>
              </a:rPr>
              <a:t>30ºC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50" dirty="0">
                <a:latin typeface="Lucida Sans Unicode"/>
                <a:cs typeface="Lucida Sans Unicode"/>
              </a:rPr>
              <a:t>no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inverno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130" dirty="0">
                <a:latin typeface="Lucida Sans Unicode"/>
                <a:cs typeface="Lucida Sans Unicode"/>
              </a:rPr>
              <a:t>e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20ºC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25" dirty="0">
                <a:latin typeface="Lucida Sans Unicode"/>
                <a:cs typeface="Lucida Sans Unicode"/>
              </a:rPr>
              <a:t>no </a:t>
            </a:r>
            <a:r>
              <a:rPr sz="2000" spc="-10" dirty="0">
                <a:latin typeface="Lucida Sans Unicode"/>
                <a:cs typeface="Lucida Sans Unicode"/>
              </a:rPr>
              <a:t>verão.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Lucida Sans Unicode"/>
                <a:cs typeface="Lucida Sans Unicode"/>
              </a:rPr>
              <a:t>É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spc="100" dirty="0">
                <a:latin typeface="Lucida Sans Unicode"/>
                <a:cs typeface="Lucida Sans Unicode"/>
              </a:rPr>
              <a:t>composta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por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pinheiros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spc="130" dirty="0">
                <a:latin typeface="Lucida Sans Unicode"/>
                <a:cs typeface="Lucida Sans Unicode"/>
              </a:rPr>
              <a:t>e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abetos.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10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29"/>
              </a:spcBef>
            </a:pPr>
            <a:r>
              <a:rPr spc="-1540" dirty="0">
                <a:latin typeface="Trebuchet MS"/>
                <a:cs typeface="Trebuchet MS"/>
              </a:rPr>
              <a:t>TAIGA</a:t>
            </a:r>
          </a:p>
          <a:p>
            <a:pPr marL="12700" marR="5080">
              <a:lnSpc>
                <a:spcPct val="115599"/>
              </a:lnSpc>
              <a:spcBef>
                <a:spcPts val="720"/>
              </a:spcBef>
            </a:pPr>
            <a:r>
              <a:rPr sz="2500" dirty="0">
                <a:latin typeface="Lucida Sans Unicode"/>
                <a:cs typeface="Lucida Sans Unicode"/>
              </a:rPr>
              <a:t>Flora,</a:t>
            </a:r>
            <a:r>
              <a:rPr sz="2500" spc="125" dirty="0">
                <a:latin typeface="Lucida Sans Unicode"/>
                <a:cs typeface="Lucida Sans Unicode"/>
              </a:rPr>
              <a:t> fauna,</a:t>
            </a:r>
            <a:r>
              <a:rPr sz="2500" spc="130" dirty="0">
                <a:latin typeface="Lucida Sans Unicode"/>
                <a:cs typeface="Lucida Sans Unicode"/>
              </a:rPr>
              <a:t> </a:t>
            </a:r>
            <a:r>
              <a:rPr sz="2500" spc="190" dirty="0">
                <a:latin typeface="Lucida Sans Unicode"/>
                <a:cs typeface="Lucida Sans Unicode"/>
              </a:rPr>
              <a:t>paisagens</a:t>
            </a:r>
            <a:r>
              <a:rPr sz="2500" spc="130" dirty="0">
                <a:latin typeface="Lucida Sans Unicode"/>
                <a:cs typeface="Lucida Sans Unicode"/>
              </a:rPr>
              <a:t> e </a:t>
            </a:r>
            <a:r>
              <a:rPr sz="2500" spc="135" dirty="0">
                <a:latin typeface="Lucida Sans Unicode"/>
                <a:cs typeface="Lucida Sans Unicode"/>
              </a:rPr>
              <a:t>ecossistemas.</a:t>
            </a:r>
            <a:endParaRPr sz="2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577195" cy="10287000"/>
            <a:chOff x="0" y="0"/>
            <a:chExt cx="1057719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6149" y="1268079"/>
              <a:ext cx="4433506" cy="420879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26161" y="1268078"/>
              <a:ext cx="4429125" cy="4208780"/>
            </a:xfrm>
            <a:custGeom>
              <a:avLst/>
              <a:gdLst/>
              <a:ahLst/>
              <a:cxnLst/>
              <a:rect l="l" t="t" r="r" b="b"/>
              <a:pathLst>
                <a:path w="4429125" h="4208780">
                  <a:moveTo>
                    <a:pt x="4429113" y="4208710"/>
                  </a:moveTo>
                  <a:lnTo>
                    <a:pt x="0" y="4208710"/>
                  </a:lnTo>
                  <a:lnTo>
                    <a:pt x="0" y="0"/>
                  </a:lnTo>
                  <a:lnTo>
                    <a:pt x="4429113" y="0"/>
                  </a:lnTo>
                </a:path>
              </a:pathLst>
            </a:custGeom>
            <a:ln w="2095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6149" y="5476875"/>
              <a:ext cx="4433506" cy="420879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26161" y="5476874"/>
              <a:ext cx="4429125" cy="4208780"/>
            </a:xfrm>
            <a:custGeom>
              <a:avLst/>
              <a:gdLst/>
              <a:ahLst/>
              <a:cxnLst/>
              <a:rect l="l" t="t" r="r" b="b"/>
              <a:pathLst>
                <a:path w="4429125" h="4208780">
                  <a:moveTo>
                    <a:pt x="4429113" y="4208710"/>
                  </a:moveTo>
                  <a:lnTo>
                    <a:pt x="0" y="4208710"/>
                  </a:lnTo>
                  <a:lnTo>
                    <a:pt x="0" y="0"/>
                  </a:lnTo>
                  <a:lnTo>
                    <a:pt x="4429113" y="0"/>
                  </a:lnTo>
                </a:path>
              </a:pathLst>
            </a:custGeom>
            <a:ln w="2095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2757" y="1268079"/>
              <a:ext cx="4433506" cy="420879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42769" y="1268078"/>
              <a:ext cx="4429125" cy="4208780"/>
            </a:xfrm>
            <a:custGeom>
              <a:avLst/>
              <a:gdLst/>
              <a:ahLst/>
              <a:cxnLst/>
              <a:rect l="l" t="t" r="r" b="b"/>
              <a:pathLst>
                <a:path w="4429125" h="4208780">
                  <a:moveTo>
                    <a:pt x="4429113" y="4208710"/>
                  </a:moveTo>
                  <a:lnTo>
                    <a:pt x="0" y="4208710"/>
                  </a:lnTo>
                  <a:lnTo>
                    <a:pt x="0" y="0"/>
                  </a:lnTo>
                  <a:lnTo>
                    <a:pt x="4429113" y="0"/>
                  </a:lnTo>
                </a:path>
              </a:pathLst>
            </a:custGeom>
            <a:ln w="2095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2757" y="5476875"/>
              <a:ext cx="4433506" cy="420879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042769" y="5476874"/>
              <a:ext cx="4429125" cy="4208780"/>
            </a:xfrm>
            <a:custGeom>
              <a:avLst/>
              <a:gdLst/>
              <a:ahLst/>
              <a:cxnLst/>
              <a:rect l="l" t="t" r="r" b="b"/>
              <a:pathLst>
                <a:path w="4429125" h="4208780">
                  <a:moveTo>
                    <a:pt x="4429113" y="4208710"/>
                  </a:moveTo>
                  <a:lnTo>
                    <a:pt x="0" y="4208710"/>
                  </a:lnTo>
                  <a:lnTo>
                    <a:pt x="0" y="0"/>
                  </a:lnTo>
                  <a:lnTo>
                    <a:pt x="4429113" y="0"/>
                  </a:lnTo>
                </a:path>
              </a:pathLst>
            </a:custGeom>
            <a:ln w="2095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10634273" y="3535257"/>
            <a:ext cx="7543165" cy="40716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6680">
              <a:lnSpc>
                <a:spcPct val="125000"/>
              </a:lnSpc>
              <a:spcBef>
                <a:spcPts val="100"/>
              </a:spcBef>
            </a:pPr>
            <a:r>
              <a:rPr spc="105" dirty="0"/>
              <a:t>Mata</a:t>
            </a:r>
            <a:r>
              <a:rPr spc="-90" dirty="0"/>
              <a:t> </a:t>
            </a:r>
            <a:r>
              <a:rPr spc="45" dirty="0"/>
              <a:t>Atlântica</a:t>
            </a:r>
            <a:r>
              <a:rPr spc="-90" dirty="0"/>
              <a:t> </a:t>
            </a:r>
            <a:r>
              <a:rPr spc="80" dirty="0"/>
              <a:t>esta</a:t>
            </a:r>
            <a:r>
              <a:rPr spc="-90" dirty="0"/>
              <a:t> </a:t>
            </a:r>
            <a:r>
              <a:rPr spc="50" dirty="0"/>
              <a:t>localizada</a:t>
            </a:r>
            <a:r>
              <a:rPr spc="-90" dirty="0"/>
              <a:t> </a:t>
            </a:r>
            <a:r>
              <a:rPr spc="135" dirty="0"/>
              <a:t>na</a:t>
            </a:r>
            <a:r>
              <a:rPr spc="-90" dirty="0"/>
              <a:t> </a:t>
            </a:r>
            <a:r>
              <a:rPr spc="85" dirty="0"/>
              <a:t>costa</a:t>
            </a:r>
            <a:r>
              <a:rPr spc="-90" dirty="0"/>
              <a:t> </a:t>
            </a:r>
            <a:r>
              <a:rPr spc="45" dirty="0"/>
              <a:t>Atlântica</a:t>
            </a:r>
            <a:r>
              <a:rPr spc="-90" dirty="0"/>
              <a:t> </a:t>
            </a:r>
            <a:r>
              <a:rPr spc="65" dirty="0"/>
              <a:t>do</a:t>
            </a:r>
            <a:r>
              <a:rPr spc="-85" dirty="0"/>
              <a:t> </a:t>
            </a:r>
            <a:r>
              <a:rPr spc="-10" dirty="0"/>
              <a:t>brasil </a:t>
            </a:r>
            <a:r>
              <a:rPr spc="60" dirty="0"/>
              <a:t>se</a:t>
            </a:r>
            <a:r>
              <a:rPr spc="-65" dirty="0"/>
              <a:t> </a:t>
            </a:r>
            <a:r>
              <a:rPr spc="60" dirty="0"/>
              <a:t>estendendo</a:t>
            </a:r>
            <a:r>
              <a:rPr spc="-65" dirty="0"/>
              <a:t> </a:t>
            </a:r>
            <a:r>
              <a:rPr dirty="0"/>
              <a:t>pelo</a:t>
            </a:r>
            <a:r>
              <a:rPr spc="-65" dirty="0"/>
              <a:t> </a:t>
            </a:r>
            <a:r>
              <a:rPr spc="90" dirty="0"/>
              <a:t>Paraguai</a:t>
            </a:r>
            <a:r>
              <a:rPr spc="-60" dirty="0"/>
              <a:t> </a:t>
            </a:r>
            <a:r>
              <a:rPr spc="120" dirty="0"/>
              <a:t>e</a:t>
            </a:r>
            <a:r>
              <a:rPr spc="-65" dirty="0"/>
              <a:t> </a:t>
            </a:r>
            <a:r>
              <a:rPr spc="-10" dirty="0"/>
              <a:t>Argentina.</a:t>
            </a:r>
          </a:p>
          <a:p>
            <a:pPr>
              <a:lnSpc>
                <a:spcPct val="100000"/>
              </a:lnSpc>
              <a:spcBef>
                <a:spcPts val="2550"/>
              </a:spcBef>
            </a:pPr>
            <a:endParaRPr spc="-10" dirty="0"/>
          </a:p>
          <a:p>
            <a:pPr marL="67945" marR="666115">
              <a:lnSpc>
                <a:spcPct val="125000"/>
              </a:lnSpc>
            </a:pPr>
            <a:r>
              <a:rPr spc="120" dirty="0"/>
              <a:t>Sua</a:t>
            </a:r>
            <a:r>
              <a:rPr spc="-75" dirty="0"/>
              <a:t> </a:t>
            </a:r>
            <a:r>
              <a:rPr spc="90" dirty="0"/>
              <a:t>fauna</a:t>
            </a:r>
            <a:r>
              <a:rPr spc="-75" dirty="0"/>
              <a:t> </a:t>
            </a:r>
            <a:r>
              <a:rPr spc="120" dirty="0"/>
              <a:t>é</a:t>
            </a:r>
            <a:r>
              <a:rPr spc="-75" dirty="0"/>
              <a:t> </a:t>
            </a:r>
            <a:r>
              <a:rPr spc="90" dirty="0"/>
              <a:t>composta</a:t>
            </a:r>
            <a:r>
              <a:rPr spc="-75" dirty="0"/>
              <a:t> </a:t>
            </a:r>
            <a:r>
              <a:rPr dirty="0"/>
              <a:t>por</a:t>
            </a:r>
            <a:r>
              <a:rPr spc="-75" dirty="0"/>
              <a:t> </a:t>
            </a:r>
            <a:r>
              <a:rPr spc="70" dirty="0"/>
              <a:t>animais</a:t>
            </a:r>
            <a:r>
              <a:rPr spc="-75" dirty="0"/>
              <a:t> </a:t>
            </a:r>
            <a:r>
              <a:rPr spc="110" dirty="0"/>
              <a:t>como</a:t>
            </a:r>
            <a:r>
              <a:rPr spc="-75" dirty="0"/>
              <a:t> </a:t>
            </a:r>
            <a:r>
              <a:rPr dirty="0"/>
              <a:t>Mico-</a:t>
            </a:r>
            <a:r>
              <a:rPr spc="-10" dirty="0"/>
              <a:t>leão- </a:t>
            </a:r>
            <a:r>
              <a:rPr spc="60" dirty="0"/>
              <a:t>dourado</a:t>
            </a:r>
            <a:r>
              <a:rPr spc="-85" dirty="0"/>
              <a:t> </a:t>
            </a:r>
            <a:r>
              <a:rPr spc="120" dirty="0"/>
              <a:t>e</a:t>
            </a:r>
            <a:r>
              <a:rPr spc="-85" dirty="0"/>
              <a:t> </a:t>
            </a:r>
            <a:r>
              <a:rPr spc="-10" dirty="0"/>
              <a:t>jaguatirica.</a:t>
            </a: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pc="120" dirty="0"/>
              <a:t>Sua</a:t>
            </a:r>
            <a:r>
              <a:rPr spc="-70" dirty="0"/>
              <a:t> </a:t>
            </a:r>
            <a:r>
              <a:rPr spc="70" dirty="0"/>
              <a:t>temperatura</a:t>
            </a:r>
            <a:r>
              <a:rPr spc="-70" dirty="0"/>
              <a:t> </a:t>
            </a:r>
            <a:r>
              <a:rPr spc="120" dirty="0"/>
              <a:t>é</a:t>
            </a:r>
            <a:r>
              <a:rPr spc="-65" dirty="0"/>
              <a:t> </a:t>
            </a:r>
            <a:r>
              <a:rPr dirty="0"/>
              <a:t>entre</a:t>
            </a:r>
            <a:r>
              <a:rPr spc="-70" dirty="0"/>
              <a:t> </a:t>
            </a:r>
            <a:r>
              <a:rPr dirty="0"/>
              <a:t>20ºC</a:t>
            </a:r>
            <a:r>
              <a:rPr spc="-65" dirty="0"/>
              <a:t> </a:t>
            </a:r>
            <a:r>
              <a:rPr spc="120" dirty="0"/>
              <a:t>e</a:t>
            </a:r>
            <a:r>
              <a:rPr spc="-70" dirty="0"/>
              <a:t> </a:t>
            </a:r>
            <a:r>
              <a:rPr dirty="0"/>
              <a:t>30ºC</a:t>
            </a:r>
            <a:r>
              <a:rPr spc="-65" dirty="0"/>
              <a:t> </a:t>
            </a:r>
            <a:r>
              <a:rPr spc="120" dirty="0"/>
              <a:t>e</a:t>
            </a:r>
            <a:r>
              <a:rPr spc="-70" dirty="0"/>
              <a:t> </a:t>
            </a:r>
            <a:r>
              <a:rPr spc="90" dirty="0"/>
              <a:t>alta</a:t>
            </a:r>
            <a:r>
              <a:rPr spc="-65" dirty="0"/>
              <a:t> </a:t>
            </a:r>
            <a:r>
              <a:rPr spc="40" dirty="0"/>
              <a:t>precipitação.</a:t>
            </a: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pc="40" dirty="0"/>
          </a:p>
          <a:p>
            <a:pPr marL="67945" marR="5080">
              <a:lnSpc>
                <a:spcPct val="125000"/>
              </a:lnSpc>
            </a:pPr>
            <a:r>
              <a:rPr spc="120" dirty="0"/>
              <a:t>Sua</a:t>
            </a:r>
            <a:r>
              <a:rPr spc="-60" dirty="0"/>
              <a:t> </a:t>
            </a:r>
            <a:r>
              <a:rPr dirty="0"/>
              <a:t>flora</a:t>
            </a:r>
            <a:r>
              <a:rPr spc="-60" dirty="0"/>
              <a:t> </a:t>
            </a:r>
            <a:r>
              <a:rPr spc="120" dirty="0"/>
              <a:t>é</a:t>
            </a:r>
            <a:r>
              <a:rPr spc="-55" dirty="0"/>
              <a:t> </a:t>
            </a:r>
            <a:r>
              <a:rPr spc="90" dirty="0"/>
              <a:t>composta</a:t>
            </a:r>
            <a:r>
              <a:rPr spc="-60" dirty="0"/>
              <a:t> </a:t>
            </a:r>
            <a:r>
              <a:rPr dirty="0"/>
              <a:t>por</a:t>
            </a:r>
            <a:r>
              <a:rPr spc="-60" dirty="0"/>
              <a:t> </a:t>
            </a:r>
            <a:r>
              <a:rPr lang="pt-BR" spc="45" dirty="0"/>
              <a:t>á</a:t>
            </a:r>
            <a:r>
              <a:rPr spc="45" dirty="0" err="1"/>
              <a:t>rvores</a:t>
            </a:r>
            <a:r>
              <a:rPr spc="-55" dirty="0"/>
              <a:t> </a:t>
            </a:r>
            <a:r>
              <a:rPr spc="110" dirty="0"/>
              <a:t>como</a:t>
            </a:r>
            <a:r>
              <a:rPr spc="-60" dirty="0"/>
              <a:t> </a:t>
            </a:r>
            <a:r>
              <a:rPr dirty="0"/>
              <a:t>jequitibá</a:t>
            </a:r>
            <a:r>
              <a:rPr spc="-55" dirty="0"/>
              <a:t> </a:t>
            </a:r>
            <a:r>
              <a:rPr spc="120" dirty="0"/>
              <a:t>e</a:t>
            </a:r>
            <a:r>
              <a:rPr spc="-60" dirty="0"/>
              <a:t> </a:t>
            </a:r>
            <a:r>
              <a:rPr spc="70" dirty="0"/>
              <a:t>peroba </a:t>
            </a:r>
            <a:r>
              <a:rPr spc="120" dirty="0"/>
              <a:t>e</a:t>
            </a:r>
            <a:r>
              <a:rPr spc="-90" dirty="0"/>
              <a:t> </a:t>
            </a:r>
            <a:r>
              <a:rPr spc="45" dirty="0"/>
              <a:t>diversas</a:t>
            </a:r>
            <a:r>
              <a:rPr spc="-90" dirty="0"/>
              <a:t> </a:t>
            </a:r>
            <a:r>
              <a:rPr spc="65" dirty="0"/>
              <a:t>plantas</a:t>
            </a:r>
            <a:r>
              <a:rPr spc="-90" dirty="0"/>
              <a:t> </a:t>
            </a:r>
            <a:r>
              <a:rPr spc="-10" dirty="0"/>
              <a:t>epífitas.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177250" y="49411"/>
            <a:ext cx="5281950" cy="2625077"/>
          </a:xfrm>
          <a:prstGeom prst="rect">
            <a:avLst/>
          </a:prstGeom>
        </p:spPr>
        <p:txBody>
          <a:bodyPr vert="horz" wrap="square" lIns="0" tIns="4610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29"/>
              </a:spcBef>
            </a:pPr>
            <a:r>
              <a:rPr spc="-1545" dirty="0"/>
              <a:t>MATA</a:t>
            </a:r>
            <a:r>
              <a:rPr spc="-535" dirty="0"/>
              <a:t> </a:t>
            </a:r>
            <a:r>
              <a:rPr lang="pt-BR" spc="-535" dirty="0"/>
              <a:t> </a:t>
            </a:r>
            <a:r>
              <a:rPr spc="-1130" dirty="0"/>
              <a:t>ATLÂNTICA</a:t>
            </a:r>
          </a:p>
          <a:p>
            <a:pPr marL="12700" marR="827405">
              <a:lnSpc>
                <a:spcPct val="115599"/>
              </a:lnSpc>
              <a:spcBef>
                <a:spcPts val="720"/>
              </a:spcBef>
            </a:pPr>
            <a:r>
              <a:rPr sz="2500" dirty="0">
                <a:latin typeface="Lucida Sans Unicode"/>
                <a:cs typeface="Lucida Sans Unicode"/>
              </a:rPr>
              <a:t>Flora,</a:t>
            </a:r>
            <a:r>
              <a:rPr sz="2500" spc="125" dirty="0">
                <a:latin typeface="Lucida Sans Unicode"/>
                <a:cs typeface="Lucida Sans Unicode"/>
              </a:rPr>
              <a:t> fauna,</a:t>
            </a:r>
            <a:r>
              <a:rPr sz="2500" spc="130" dirty="0">
                <a:latin typeface="Lucida Sans Unicode"/>
                <a:cs typeface="Lucida Sans Unicode"/>
              </a:rPr>
              <a:t> </a:t>
            </a:r>
            <a:r>
              <a:rPr sz="2500" spc="190" dirty="0">
                <a:latin typeface="Lucida Sans Unicode"/>
                <a:cs typeface="Lucida Sans Unicode"/>
              </a:rPr>
              <a:t>paisagens</a:t>
            </a:r>
            <a:r>
              <a:rPr sz="2500" spc="130" dirty="0">
                <a:latin typeface="Lucida Sans Unicode"/>
                <a:cs typeface="Lucida Sans Unicode"/>
              </a:rPr>
              <a:t> e </a:t>
            </a:r>
            <a:r>
              <a:rPr sz="2500" spc="135" dirty="0">
                <a:latin typeface="Lucida Sans Unicode"/>
                <a:cs typeface="Lucida Sans Unicode"/>
              </a:rPr>
              <a:t>ecossistemas.</a:t>
            </a:r>
            <a:endParaRPr sz="25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29329" cy="10287000"/>
          </a:xfrm>
          <a:custGeom>
            <a:avLst/>
            <a:gdLst/>
            <a:ahLst/>
            <a:cxnLst/>
            <a:rect l="l" t="t" r="r" b="b"/>
            <a:pathLst>
              <a:path w="3529329" h="10287000">
                <a:moveTo>
                  <a:pt x="3528765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528765" y="0"/>
                </a:lnTo>
                <a:lnTo>
                  <a:pt x="3528765" y="10286999"/>
                </a:lnTo>
                <a:close/>
              </a:path>
            </a:pathLst>
          </a:custGeom>
          <a:solidFill>
            <a:srgbClr val="252E0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870412" y="2996678"/>
            <a:ext cx="6466840" cy="4429125"/>
            <a:chOff x="3870412" y="2996678"/>
            <a:chExt cx="6466840" cy="44291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5167" y="3101453"/>
              <a:ext cx="6257002" cy="421968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75187" y="3101453"/>
              <a:ext cx="6257290" cy="4219575"/>
            </a:xfrm>
            <a:custGeom>
              <a:avLst/>
              <a:gdLst/>
              <a:ahLst/>
              <a:cxnLst/>
              <a:rect l="l" t="t" r="r" b="b"/>
              <a:pathLst>
                <a:path w="6257290" h="4219575">
                  <a:moveTo>
                    <a:pt x="0" y="0"/>
                  </a:moveTo>
                  <a:lnTo>
                    <a:pt x="6256843" y="0"/>
                  </a:lnTo>
                  <a:lnTo>
                    <a:pt x="6256843" y="4219574"/>
                  </a:lnTo>
                  <a:lnTo>
                    <a:pt x="0" y="4219574"/>
                  </a:lnTo>
                  <a:lnTo>
                    <a:pt x="0" y="0"/>
                  </a:lnTo>
                  <a:close/>
                </a:path>
              </a:pathLst>
            </a:custGeom>
            <a:ln w="2095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1421443" y="2882937"/>
            <a:ext cx="6076950" cy="4543425"/>
            <a:chOff x="11421443" y="2882937"/>
            <a:chExt cx="6076950" cy="45434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26136" y="2987712"/>
              <a:ext cx="5871297" cy="433342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526218" y="2987712"/>
              <a:ext cx="5867400" cy="4333875"/>
            </a:xfrm>
            <a:custGeom>
              <a:avLst/>
              <a:gdLst/>
              <a:ahLst/>
              <a:cxnLst/>
              <a:rect l="l" t="t" r="r" b="b"/>
              <a:pathLst>
                <a:path w="5867400" h="4333875">
                  <a:moveTo>
                    <a:pt x="5867316" y="4333279"/>
                  </a:moveTo>
                  <a:lnTo>
                    <a:pt x="0" y="4333279"/>
                  </a:lnTo>
                  <a:lnTo>
                    <a:pt x="0" y="0"/>
                  </a:lnTo>
                  <a:lnTo>
                    <a:pt x="5867316" y="0"/>
                  </a:lnTo>
                </a:path>
              </a:pathLst>
            </a:custGeom>
            <a:ln w="2095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2409" rIns="0" bIns="0" rtlCol="0">
            <a:spAutoFit/>
          </a:bodyPr>
          <a:lstStyle/>
          <a:p>
            <a:pPr marL="1504950" marR="5080">
              <a:lnSpc>
                <a:spcPts val="7550"/>
              </a:lnSpc>
              <a:spcBef>
                <a:spcPts val="1814"/>
              </a:spcBef>
            </a:pPr>
            <a:r>
              <a:rPr spc="-1565" dirty="0"/>
              <a:t>MATA</a:t>
            </a:r>
            <a:r>
              <a:rPr spc="-1130" dirty="0"/>
              <a:t> ATLÂNTICA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70325" y="7460802"/>
            <a:ext cx="8155940" cy="272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499"/>
              </a:lnSpc>
              <a:spcBef>
                <a:spcPts val="95"/>
              </a:spcBef>
            </a:pPr>
            <a:r>
              <a:rPr sz="2000" dirty="0">
                <a:latin typeface="Lucida Sans Unicode"/>
                <a:cs typeface="Lucida Sans Unicode"/>
              </a:rPr>
              <a:t>Esses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dois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90" dirty="0">
                <a:latin typeface="Lucida Sans Unicode"/>
                <a:cs typeface="Lucida Sans Unicode"/>
              </a:rPr>
              <a:t>biomas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100" dirty="0">
                <a:latin typeface="Lucida Sans Unicode"/>
                <a:cs typeface="Lucida Sans Unicode"/>
              </a:rPr>
              <a:t>tem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60" dirty="0">
                <a:latin typeface="Lucida Sans Unicode"/>
                <a:cs typeface="Lucida Sans Unicode"/>
              </a:rPr>
              <a:t>diferenças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85" dirty="0">
                <a:latin typeface="Lucida Sans Unicode"/>
                <a:cs typeface="Lucida Sans Unicode"/>
              </a:rPr>
              <a:t>climáticas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140" dirty="0">
                <a:latin typeface="Lucida Sans Unicode"/>
                <a:cs typeface="Lucida Sans Unicode"/>
              </a:rPr>
              <a:t>bem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perceptíveis, </a:t>
            </a:r>
            <a:r>
              <a:rPr sz="2000" spc="80" dirty="0">
                <a:latin typeface="Lucida Sans Unicode"/>
                <a:cs typeface="Lucida Sans Unicode"/>
              </a:rPr>
              <a:t>porem</a:t>
            </a:r>
            <a:r>
              <a:rPr sz="2000" spc="-85" dirty="0">
                <a:latin typeface="Lucida Sans Unicode"/>
                <a:cs typeface="Lucida Sans Unicode"/>
              </a:rPr>
              <a:t> </a:t>
            </a:r>
            <a:r>
              <a:rPr sz="2000" spc="125" dirty="0">
                <a:latin typeface="Lucida Sans Unicode"/>
                <a:cs typeface="Lucida Sans Unicode"/>
              </a:rPr>
              <a:t>ambos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spc="114" dirty="0">
                <a:latin typeface="Lucida Sans Unicode"/>
                <a:cs typeface="Lucida Sans Unicode"/>
              </a:rPr>
              <a:t>sao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spc="55" dirty="0">
                <a:latin typeface="Lucida Sans Unicode"/>
                <a:cs typeface="Lucida Sans Unicode"/>
              </a:rPr>
              <a:t>importantes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spc="135" dirty="0">
                <a:latin typeface="Lucida Sans Unicode"/>
                <a:cs typeface="Lucida Sans Unicode"/>
              </a:rPr>
              <a:t>para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spc="95" dirty="0">
                <a:latin typeface="Lucida Sans Unicode"/>
                <a:cs typeface="Lucida Sans Unicode"/>
              </a:rPr>
              <a:t>regulação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spc="90" dirty="0">
                <a:latin typeface="Lucida Sans Unicode"/>
                <a:cs typeface="Lucida Sans Unicode"/>
              </a:rPr>
              <a:t>climática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spc="130" dirty="0">
                <a:latin typeface="Lucida Sans Unicode"/>
                <a:cs typeface="Lucida Sans Unicode"/>
              </a:rPr>
              <a:t>e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spc="125" dirty="0">
                <a:latin typeface="Lucida Sans Unicode"/>
                <a:cs typeface="Lucida Sans Unicode"/>
              </a:rPr>
              <a:t>na </a:t>
            </a:r>
            <a:r>
              <a:rPr sz="2000" spc="40" dirty="0">
                <a:latin typeface="Lucida Sans Unicode"/>
                <a:cs typeface="Lucida Sans Unicode"/>
              </a:rPr>
              <a:t>biodiversidade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Lucida Sans Unicode"/>
                <a:cs typeface="Lucida Sans Unicode"/>
              </a:rPr>
              <a:t>Taiga:</a:t>
            </a:r>
            <a:r>
              <a:rPr sz="2000" spc="6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Reservatório</a:t>
            </a:r>
            <a:r>
              <a:rPr sz="2000" spc="60" dirty="0">
                <a:latin typeface="Lucida Sans Unicode"/>
                <a:cs typeface="Lucida Sans Unicode"/>
              </a:rPr>
              <a:t> </a:t>
            </a:r>
            <a:r>
              <a:rPr sz="2000" spc="110" dirty="0">
                <a:latin typeface="Lucida Sans Unicode"/>
                <a:cs typeface="Lucida Sans Unicode"/>
              </a:rPr>
              <a:t>de</a:t>
            </a:r>
            <a:r>
              <a:rPr sz="2000" spc="60" dirty="0">
                <a:latin typeface="Lucida Sans Unicode"/>
                <a:cs typeface="Lucida Sans Unicode"/>
              </a:rPr>
              <a:t> </a:t>
            </a:r>
            <a:r>
              <a:rPr sz="2000" spc="90" dirty="0">
                <a:latin typeface="Lucida Sans Unicode"/>
                <a:cs typeface="Lucida Sans Unicode"/>
              </a:rPr>
              <a:t>carbono</a:t>
            </a:r>
            <a:r>
              <a:rPr sz="2000" spc="60" dirty="0">
                <a:latin typeface="Lucida Sans Unicode"/>
                <a:cs typeface="Lucida Sans Unicode"/>
              </a:rPr>
              <a:t> </a:t>
            </a:r>
            <a:r>
              <a:rPr sz="2000" spc="45" dirty="0">
                <a:latin typeface="Lucida Sans Unicode"/>
                <a:cs typeface="Lucida Sans Unicode"/>
              </a:rPr>
              <a:t>global</a:t>
            </a:r>
            <a:endParaRPr sz="2000">
              <a:latin typeface="Lucida Sans Unicode"/>
              <a:cs typeface="Lucida Sans Unicode"/>
            </a:endParaRPr>
          </a:p>
          <a:p>
            <a:pPr marL="12700" marR="248920">
              <a:lnSpc>
                <a:spcPct val="126499"/>
              </a:lnSpc>
            </a:pPr>
            <a:r>
              <a:rPr sz="2000" spc="125" dirty="0">
                <a:latin typeface="Lucida Sans Unicode"/>
                <a:cs typeface="Lucida Sans Unicode"/>
              </a:rPr>
              <a:t>Mata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Atlântica: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hotspot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180" dirty="0">
                <a:latin typeface="Lucida Sans Unicode"/>
                <a:cs typeface="Lucida Sans Unicode"/>
              </a:rPr>
              <a:t>da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50" dirty="0">
                <a:latin typeface="Lucida Sans Unicode"/>
                <a:cs typeface="Lucida Sans Unicode"/>
              </a:rPr>
              <a:t>biodiversidade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130" dirty="0">
                <a:latin typeface="Lucida Sans Unicode"/>
                <a:cs typeface="Lucida Sans Unicode"/>
              </a:rPr>
              <a:t>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60" dirty="0">
                <a:latin typeface="Lucida Sans Unicode"/>
                <a:cs typeface="Lucida Sans Unicode"/>
              </a:rPr>
              <a:t>protege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recursos hídricos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79015" y="552215"/>
            <a:ext cx="1749425" cy="1207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750" spc="-1235" dirty="0">
                <a:solidFill>
                  <a:srgbClr val="425315"/>
                </a:solidFill>
                <a:latin typeface="Calibri"/>
                <a:cs typeface="Calibri"/>
              </a:rPr>
              <a:t>TAIGA</a:t>
            </a:r>
            <a:endParaRPr sz="77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19470" y="552215"/>
            <a:ext cx="448945" cy="1207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750" spc="-775" dirty="0">
                <a:solidFill>
                  <a:srgbClr val="425315"/>
                </a:solidFill>
                <a:latin typeface="Calibri"/>
                <a:cs typeface="Calibri"/>
              </a:rPr>
              <a:t>X</a:t>
            </a:r>
            <a:endParaRPr sz="7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180</Words>
  <Application>Microsoft Office PowerPoint</Application>
  <PresentationFormat>Personalizar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Calibri</vt:lpstr>
      <vt:lpstr>Lucida Sans Unicode</vt:lpstr>
      <vt:lpstr>Trebuchet MS</vt:lpstr>
      <vt:lpstr>Office Theme</vt:lpstr>
      <vt:lpstr>Apresentação do PowerPoint</vt:lpstr>
      <vt:lpstr>TAIGA Flora, fauna, paisagens e ecossistemas.</vt:lpstr>
      <vt:lpstr>MATA  ATLÂNTICA Flora, fauna, paisagens e ecossistemas.</vt:lpstr>
      <vt:lpstr>MATA ATLÂNTICA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Taiga e Mata atlantica</dc:title>
  <dc:creator>Ana Luiza Paiva</dc:creator>
  <cp:keywords>DAGP7qkoC-c,BAFxu7sWFQg</cp:keywords>
  <cp:lastModifiedBy>Coordenacao fund II e Ens. Médio</cp:lastModifiedBy>
  <cp:revision>1</cp:revision>
  <dcterms:created xsi:type="dcterms:W3CDTF">2024-09-06T15:12:11Z</dcterms:created>
  <dcterms:modified xsi:type="dcterms:W3CDTF">2024-09-09T11:25:22Z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2024-09-06T00:00:00Z</vt:filetime>
  </property>
  <property fmtid="{D5CDD505-2E9C-101B-9397-08002B2CF9AE}" pid="3" name="Creator">
    <vt:lpwstr>Canva</vt:lpwstr>
  </property>
  <property fmtid="{D5CDD505-2E9C-101B-9397-08002B2CF9AE}" pid="4" name="LastSaved">
    <vt:filetime>2024-09-06T00:00:00Z</vt:filetime>
  </property>
  <property fmtid="{D5CDD505-2E9C-101B-9397-08002B2CF9AE}" pid="5" name="Producer">
    <vt:lpwstr>Canva</vt:lpwstr>
  </property>
</Properties>
</file>